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0" r:id="rId6"/>
    <p:sldId id="258" r:id="rId7"/>
    <p:sldId id="262" r:id="rId8"/>
    <p:sldId id="259" r:id="rId9"/>
    <p:sldId id="264" r:id="rId10"/>
    <p:sldId id="266" r:id="rId11"/>
    <p:sldId id="267" r:id="rId12"/>
    <p:sldId id="268" r:id="rId13"/>
    <p:sldId id="271" r:id="rId14"/>
    <p:sldId id="270" r:id="rId15"/>
    <p:sldId id="26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9"/>
    <p:restoredTop sz="96405"/>
  </p:normalViewPr>
  <p:slideViewPr>
    <p:cSldViewPr snapToGrid="0" snapToObjects="1">
      <p:cViewPr varScale="1">
        <p:scale>
          <a:sx n="114" d="100"/>
          <a:sy n="114" d="100"/>
        </p:scale>
        <p:origin x="2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4B02E-1223-C44F-8798-77C972651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720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參觀</a:t>
            </a:r>
            <a:r>
              <a:rPr kumimoji="1" lang="ja-JP" altLang="en-US" sz="7200" b="1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>美術館</a:t>
            </a:r>
            <a:r>
              <a:rPr kumimoji="1" lang="ja-JP" altLang="en-US" sz="720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之前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E70FC5-516B-BB4C-8BE7-0379F0E4D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臺北市立美術館</a:t>
            </a:r>
          </a:p>
        </p:txBody>
      </p:sp>
    </p:spTree>
    <p:extLst>
      <p:ext uri="{BB962C8B-B14F-4D97-AF65-F5344CB8AC3E}">
        <p14:creationId xmlns:p14="http://schemas.microsoft.com/office/powerpoint/2010/main" val="3505856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展</a:t>
            </a:r>
            <a:r>
              <a:rPr lang="zh-TW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覽</a:t>
            </a:r>
            <a:r>
              <a:rPr kumimoji="1"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裡面的作品，都是美術館的收藏嗎</a:t>
            </a:r>
            <a:r>
              <a:rPr kumimoji="1" lang="ja-JP" altLang="en-US" sz="44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44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美術館收藏了數千件典藏品，大部分藏品都保存在庫房裡面，有時候會因為展覽需要而「現身」。另外有許多作品是與國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内</a:t>
            </a: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外藝術家“借來”展出的，因此每年都有非常多樣且有趣的展覽哦。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39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美術館的規則好多，為什麼</a:t>
            </a:r>
            <a:r>
              <a:rPr kumimoji="1" lang="ja-JP" altLang="en-US" sz="44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44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就像搭捷運不能飲食、圖書館不可大聲喧嘩一樣。無論到任何公共場所，大家都應彼此尊重，才能維持舒適的生活空間。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每件作品都是藝術家的心血結晶，所以美術館與觀眾都有責任保護好這些作品，萬一因為不守規矩而不小心讓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作品受損，那就太冤枉了！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723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如果想上廁所怎麼辦</a:t>
            </a:r>
            <a:r>
              <a:rPr kumimoji="1" lang="ja-JP" altLang="en-US" sz="44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44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美術館每個樓層都有洗手間，途中如果想上廁所，可以告訴老師。美術館不可以攜帶食物或飲料，因為食物的味道會引來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小強小米</a:t>
            </a: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等不速之客，牠們都是藝術品最大的敵人。所以建議各位小朋友在集合前先補充一點水分喔。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79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8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美術館裡可以拍照嗎</a:t>
            </a:r>
            <a:r>
              <a:rPr kumimoji="1" lang="ja-JP" altLang="en-US" sz="44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44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大部分的展覽可以拍照，但也有些展覽例外。如果不清楚可以直接詢問現場的志工叔叔阿姨。在展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間内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拍照時</a:t>
            </a:r>
            <a:r>
              <a:rPr lang="zh-CN" altLang="en-US" sz="2800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不要使用閃光燈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，因為閃光燈的強光會造成作品損傷。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此外在展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間内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也</a:t>
            </a:r>
            <a:r>
              <a:rPr lang="zh-CN" altLang="en-US" sz="2800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不可錄影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，才不會侵犯著作權哦。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99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147CD3-A93C-3441-9804-005B96DE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43697"/>
            <a:ext cx="10178322" cy="1404960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美術館Ｑ</a:t>
            </a:r>
            <a:r>
              <a:rPr kumimoji="1" lang="en-US" altLang="zh-TW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&amp;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972807-E09C-4340-94E2-3BC753CB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8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6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我看不懂作品在畫什麼</a:t>
            </a:r>
            <a:r>
              <a:rPr kumimoji="1" lang="ja-JP" altLang="en-US" sz="4400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en-US" altLang="ja-JP" sz="4400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有時候藝術家不會畫一個很像～的作品，而是透過線條、形狀、顏色、筆觸或質感來表達自己的心情。面對一件“看不懂的作品”時，你可以試著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説説</a:t>
            </a:r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看自己的感覺：是很美的？很奇怪的？顏色是溫暖的、還是冰冷的？畫面是熱鬧的、還是安靜的？氣氛是開心的、還是難過的？</a:t>
            </a:r>
            <a:r>
              <a:rPr lang="en-US" altLang="zh-TW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…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 </a:t>
            </a:r>
            <a:endParaRPr lang="en-US" altLang="zh-TW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你可以發揮創意，用自己的方法來欣賞哦。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608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539316" y="403541"/>
            <a:ext cx="10840993" cy="1354678"/>
          </a:xfrm>
          <a:prstGeom prst="rect">
            <a:avLst/>
          </a:prstGeom>
          <a:effectLst>
            <a:outerShdw blurRad="203200" algn="tl" rotWithShape="0">
              <a:schemeClr val="bg1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藝術是沒有任何標準答案的。每個人對</a:t>
            </a:r>
            <a:r>
              <a:rPr lang="zh-TW" altLang="en-US" sz="3600" b="1" dirty="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美</a:t>
            </a:r>
            <a:r>
              <a:rPr lang="zh-TW" altLang="en-US" sz="3600" dirty="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的感受也是</a:t>
            </a:r>
            <a:r>
              <a:rPr lang="ja-JP" altLang="en-US" sz="3600">
                <a:solidFill>
                  <a:srgbClr val="C00000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獨特</a:t>
            </a:r>
            <a:r>
              <a:rPr lang="ja-JP" altLang="en-US" sz="36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的。盡情發揮你的想像力，享受一場專屬於自己的美術館體驗吧！</a:t>
            </a:r>
            <a:endParaRPr lang="en-US" altLang="ja-JP" sz="3600" dirty="0">
              <a:solidFill>
                <a:schemeClr val="tx1"/>
              </a:solidFill>
              <a:effectLst>
                <a:outerShdw blurRad="3810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en-US" altLang="ja-JP" sz="3600" dirty="0">
              <a:solidFill>
                <a:schemeClr val="tx1"/>
              </a:solidFill>
              <a:effectLst>
                <a:outerShdw blurRad="3810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899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4B02E-1223-C44F-8798-77C972651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4800" b="1" spc="600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>準備</a:t>
            </a:r>
            <a:r>
              <a:rPr kumimoji="1" lang="en-US" altLang="zh-TW" sz="4800" b="1" spc="600" dirty="0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>…</a:t>
            </a:r>
            <a:br>
              <a:rPr kumimoji="1" lang="en-US" altLang="ja-JP" sz="4800" b="1" spc="0" dirty="0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</a:br>
            <a:r>
              <a:rPr kumimoji="1" lang="ja-JP" altLang="en-US" sz="7200" b="1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>出發囉</a:t>
            </a:r>
            <a:r>
              <a:rPr kumimoji="1" lang="en-US" altLang="zh-TW" sz="7200" b="1" dirty="0">
                <a:solidFill>
                  <a:schemeClr val="tx1"/>
                </a:solidFill>
                <a:latin typeface="Noto Sans CJK JP Black" panose="020B0500000000000000" pitchFamily="34" charset="-128"/>
                <a:ea typeface="Noto Sans CJK JP Black" panose="020B0500000000000000" pitchFamily="34" charset="-128"/>
              </a:rPr>
              <a:t>~</a:t>
            </a:r>
            <a:endParaRPr kumimoji="1" lang="ja-JP" altLang="en-US" sz="7200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E70FC5-516B-BB4C-8BE7-0379F0E4D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臺北市立美術館</a:t>
            </a:r>
          </a:p>
        </p:txBody>
      </p:sp>
    </p:spTree>
    <p:extLst>
      <p:ext uri="{BB962C8B-B14F-4D97-AF65-F5344CB8AC3E}">
        <p14:creationId xmlns:p14="http://schemas.microsoft.com/office/powerpoint/2010/main" val="347171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560DC-5B07-5646-BA10-40A2E6E6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78408"/>
            <a:ext cx="10178322" cy="1492132"/>
          </a:xfrm>
        </p:spPr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美術館是什麼地方</a:t>
            </a:r>
            <a:r>
              <a:rPr lang="ja-JP" altLang="en-US" sz="5400" b="1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？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6568D3-2863-9C47-AE21-5F4473F9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76153"/>
            <a:ext cx="10178322" cy="35935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在公園裡，我們可以野餐、做運動、玩溜滑梯。</a:t>
            </a:r>
            <a:endParaRPr lang="en-US" altLang="ja-JP" sz="2800" dirty="0"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在電影院，我們可以跟家人一起欣賞精彩的電影。</a:t>
            </a:r>
            <a:endParaRPr lang="en-US" altLang="ja-JP" sz="2800" dirty="0"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在圖書館，我們可以盡情</a:t>
            </a:r>
            <a:r>
              <a:rPr kumimoji="1" lang="zh-TW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閲</a:t>
            </a:r>
            <a:r>
              <a:rPr kumimoji="1"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讀喜歡的書或繪本</a:t>
            </a:r>
            <a:r>
              <a:rPr kumimoji="1" lang="zh-TW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 </a:t>
            </a:r>
            <a:r>
              <a:rPr kumimoji="1"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。</a:t>
            </a:r>
            <a:endParaRPr kumimoji="1" lang="en-US" altLang="ja-JP" sz="2800" dirty="0"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那美術館呢？我們可以在美術館做什麼？</a:t>
            </a:r>
            <a:endParaRPr kumimoji="1" lang="ja-JP" altLang="en-US" sz="2800" dirty="0"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82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BB9A0-EAC6-E94F-ABD7-71B8D164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85898"/>
            <a:ext cx="10178322" cy="1492132"/>
          </a:xfrm>
          <a:effectLst>
            <a:outerShdw blurRad="215900" dir="2700000" algn="tl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kumimoji="1" lang="ja-JP" altLang="en-US" sz="400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在美術館我可以</a:t>
            </a:r>
            <a:r>
              <a:rPr kumimoji="1" lang="en-US" altLang="zh-TW" sz="4000" dirty="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…</a:t>
            </a:r>
            <a:endParaRPr kumimoji="1" lang="ja-JP" altLang="en-US" sz="4000">
              <a:effectLst>
                <a:outerShdw blurRad="228600" dist="50800" algn="ctr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5301575" y="5041556"/>
            <a:ext cx="6622696" cy="1330546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跟著導覽老師一起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認識有趣的藝術家作品。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68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BB9A0-EAC6-E94F-ABD7-71B8D164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85898"/>
            <a:ext cx="10178322" cy="1492132"/>
          </a:xfrm>
          <a:effectLst>
            <a:outerShdw blurRad="215900" dir="2700000" algn="tl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kumimoji="1" lang="ja-JP" altLang="en-US" sz="400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在美術館我可以</a:t>
            </a:r>
            <a:r>
              <a:rPr kumimoji="1" lang="en-US" altLang="zh-TW" sz="4000" dirty="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…</a:t>
            </a:r>
            <a:endParaRPr kumimoji="1" lang="ja-JP" altLang="en-US" sz="4000">
              <a:effectLst>
                <a:outerShdw blurRad="228600" dist="50800" algn="ctr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4737370" y="5041557"/>
            <a:ext cx="7454630" cy="1330545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不</a:t>
            </a:r>
            <a:r>
              <a:rPr lang="zh-CN" altLang="en-US" sz="4000" dirty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須</a:t>
            </a: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背包、不用筆記本，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只需帶著一顆充滿好奇的心。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ja-JP" altLang="en-US" sz="400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2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BB9A0-EAC6-E94F-ABD7-71B8D164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85898"/>
            <a:ext cx="10178322" cy="1492132"/>
          </a:xfrm>
          <a:effectLst>
            <a:outerShdw blurRad="215900" dir="2700000" algn="tl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kumimoji="1" lang="ja-JP" altLang="en-US" sz="400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在美術館我可以</a:t>
            </a:r>
            <a:r>
              <a:rPr kumimoji="1" lang="en-US" altLang="zh-TW" sz="4000" dirty="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…</a:t>
            </a:r>
            <a:endParaRPr kumimoji="1" lang="ja-JP" altLang="en-US" sz="4000">
              <a:effectLst>
                <a:outerShdw blurRad="228600" dist="50800" algn="ctr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4621427" y="5066270"/>
            <a:ext cx="7352272" cy="130583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靜靜欣賞、仔細觀察，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原來藝術有好多不同的表現。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endParaRPr lang="ja-JP" altLang="en-US" sz="4000">
              <a:solidFill>
                <a:schemeClr val="tx1"/>
              </a:solidFill>
              <a:effectLst>
                <a:outerShdw blurRad="2032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24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1BB9A0-EAC6-E94F-ABD7-71B8D164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485898"/>
            <a:ext cx="10178322" cy="1492132"/>
          </a:xfrm>
          <a:effectLst>
            <a:outerShdw blurRad="215900" dir="2700000" algn="tl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kumimoji="1" lang="ja-JP" altLang="en-US" sz="400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在美術館我可以</a:t>
            </a:r>
            <a:r>
              <a:rPr kumimoji="1" lang="en-US" altLang="zh-TW" sz="4000" dirty="0">
                <a:effectLst>
                  <a:outerShdw blurRad="228600" dist="50800" algn="ctr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…</a:t>
            </a:r>
            <a:endParaRPr kumimoji="1" lang="ja-JP" altLang="en-US" sz="4000">
              <a:effectLst>
                <a:outerShdw blurRad="228600" dist="50800" algn="ctr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4497859" y="5041557"/>
            <a:ext cx="7694141" cy="1330545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dirty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説説</a:t>
            </a:r>
            <a:r>
              <a:rPr lang="ja-JP" altLang="en-US" sz="4000" dirty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看？演演看？</a:t>
            </a:r>
            <a:endParaRPr lang="en-US" altLang="ja-JP" sz="4000" dirty="0">
              <a:solidFill>
                <a:schemeClr val="tx1"/>
              </a:solidFill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>
                <a:solidFill>
                  <a:schemeClr val="tx1"/>
                </a:solidFill>
                <a:latin typeface="Noto Sans CJK JP" panose="020B0500000000000000" pitchFamily="34" charset="-128"/>
                <a:ea typeface="Noto Sans CJK JP" panose="020B0500000000000000" pitchFamily="34" charset="-128"/>
              </a:rPr>
              <a:t>這件作品帶給我什麼感覺？</a:t>
            </a:r>
          </a:p>
        </p:txBody>
      </p:sp>
    </p:spTree>
    <p:extLst>
      <p:ext uri="{BB962C8B-B14F-4D97-AF65-F5344CB8AC3E}">
        <p14:creationId xmlns:p14="http://schemas.microsoft.com/office/powerpoint/2010/main" val="419264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976184" y="463377"/>
            <a:ext cx="10840993" cy="1492132"/>
          </a:xfrm>
          <a:prstGeom prst="rect">
            <a:avLst/>
          </a:prstGeom>
          <a:effectLst>
            <a:outerShdw blurRad="203200" algn="tl" rotWithShape="0">
              <a:schemeClr val="bg1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美術館是讓人放鬆身心、休憩的公共場所。</a:t>
            </a:r>
            <a:endParaRPr lang="en-US" altLang="ja-JP" sz="4000" dirty="0">
              <a:solidFill>
                <a:schemeClr val="tx1"/>
              </a:solidFill>
              <a:effectLst>
                <a:outerShdw blurRad="3810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我們</a:t>
            </a:r>
            <a:r>
              <a:rPr lang="ja-JP" altLang="en-US" sz="4000">
                <a:solidFill>
                  <a:srgbClr val="C00000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不嬉鬧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、</a:t>
            </a:r>
            <a:r>
              <a:rPr lang="ja-JP" altLang="en-US" sz="4000">
                <a:solidFill>
                  <a:srgbClr val="C00000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不奔跑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、</a:t>
            </a:r>
            <a:r>
              <a:rPr lang="ja-JP" altLang="en-US" sz="4000">
                <a:solidFill>
                  <a:srgbClr val="C00000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不在展區飲食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。</a:t>
            </a:r>
            <a:endParaRPr lang="en-US" altLang="ja-JP" sz="4000" dirty="0">
              <a:solidFill>
                <a:schemeClr val="tx1"/>
              </a:solidFill>
              <a:effectLst>
                <a:outerShdw blurRad="3810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effectLst>
                  <a:outerShdw blurRad="3810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大家一起維護美術館的整潔與品質。</a:t>
            </a:r>
            <a:endParaRPr lang="en-US" altLang="ja-JP" sz="4000" dirty="0">
              <a:solidFill>
                <a:schemeClr val="tx1"/>
              </a:solidFill>
              <a:effectLst>
                <a:outerShdw blurRad="3810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329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2A5F81E7-9D5C-DF42-912D-E07288CBC1CC}"/>
              </a:ext>
            </a:extLst>
          </p:cNvPr>
          <p:cNvSpPr txBox="1">
            <a:spLocks/>
          </p:cNvSpPr>
          <p:nvPr/>
        </p:nvSpPr>
        <p:spPr>
          <a:xfrm>
            <a:off x="963828" y="451020"/>
            <a:ext cx="10840993" cy="1492132"/>
          </a:xfrm>
          <a:prstGeom prst="rect">
            <a:avLst/>
          </a:prstGeom>
          <a:effectLst>
            <a:outerShdw blurRad="241300" algn="tl" rotWithShape="0">
              <a:schemeClr val="bg1"/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每件作品都是藝術家的寶貝，</a:t>
            </a:r>
            <a:endParaRPr lang="en-US" altLang="ja-JP" sz="4000" dirty="0">
              <a:solidFill>
                <a:schemeClr val="tx1"/>
              </a:solidFill>
              <a:effectLst>
                <a:outerShdw blurRad="3556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chemeClr val="tx1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我們要遵守規則</a:t>
            </a:r>
            <a:r>
              <a:rPr lang="ja-JP" altLang="en-US" sz="4000">
                <a:solidFill>
                  <a:srgbClr val="C00000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不越線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，也</a:t>
            </a:r>
            <a:endParaRPr lang="en-US" altLang="ja-JP" sz="4000" dirty="0">
              <a:solidFill>
                <a:schemeClr val="tx1"/>
              </a:solidFill>
              <a:effectLst>
                <a:outerShdw blurRad="355600" dist="38100" algn="tl" rotWithShape="0">
                  <a:schemeClr val="bg1"/>
                </a:outerShdw>
              </a:effectLst>
              <a:latin typeface="Noto Sans CJK JP" panose="020B0500000000000000" pitchFamily="34" charset="-128"/>
              <a:ea typeface="Noto Sans CJK JP" panose="020B0500000000000000" pitchFamily="34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>
                <a:solidFill>
                  <a:srgbClr val="C00000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不隨意觸摸作品</a:t>
            </a:r>
            <a:r>
              <a:rPr lang="ja-JP" altLang="en-US" sz="4000">
                <a:solidFill>
                  <a:schemeClr val="tx1"/>
                </a:solidFill>
                <a:effectLst>
                  <a:outerShdw blurRad="355600" dist="38100" algn="tl" rotWithShape="0">
                    <a:schemeClr val="bg1"/>
                  </a:outerShdw>
                </a:effectLst>
                <a:latin typeface="Noto Sans CJK JP" panose="020B0500000000000000" pitchFamily="34" charset="-128"/>
                <a:ea typeface="Noto Sans CJK JP" panose="020B0500000000000000" pitchFamily="34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0652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757E9F-34C7-5644-8A57-A1176ADB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抵達後的</a:t>
            </a:r>
            <a:r>
              <a:rPr lang="zh-TW" altLang="en-US" dirty="0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 </a:t>
            </a:r>
            <a:r>
              <a:rPr lang="en-US" altLang="zh-TW" sz="7200" spc="300" dirty="0">
                <a:solidFill>
                  <a:srgbClr val="FF0000"/>
                </a:solidFill>
                <a:latin typeface="Mistral" panose="03090702030407020403" pitchFamily="66" charset="0"/>
                <a:ea typeface="Klee Medium" panose="02020600000000000000" pitchFamily="18" charset="-128"/>
              </a:rPr>
              <a:t>3</a:t>
            </a:r>
            <a:r>
              <a:rPr kumimoji="1" lang="ja-JP" altLang="en-US"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步驟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A11E39-AAFE-C04A-9C1B-58A9B13F2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713287"/>
            <a:ext cx="1763371" cy="84025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zh-TW" altLang="en-US" sz="4800" dirty="0">
                <a:solidFill>
                  <a:schemeClr val="tx1"/>
                </a:solidFill>
              </a:rPr>
              <a:t> </a:t>
            </a:r>
            <a:r>
              <a:rPr kumimoji="1" lang="zh-TW" altLang="en-US" sz="4800" spc="3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集合</a:t>
            </a:r>
            <a:endParaRPr kumimoji="1" lang="ja-JP" altLang="en-US" sz="4800" spc="30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9962C85-9BDC-D34D-97E4-0E179124A7B2}"/>
              </a:ext>
            </a:extLst>
          </p:cNvPr>
          <p:cNvSpPr txBox="1">
            <a:spLocks/>
          </p:cNvSpPr>
          <p:nvPr/>
        </p:nvSpPr>
        <p:spPr>
          <a:xfrm>
            <a:off x="3101544" y="1828208"/>
            <a:ext cx="8328456" cy="7253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聽老師指示在大廳</a:t>
            </a:r>
            <a:r>
              <a:rPr lang="zh-CN" altLang="en-US" sz="32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依</a:t>
            </a:r>
            <a:r>
              <a:rPr lang="zh-TW" altLang="en-US" sz="32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組別排好隊伍。</a:t>
            </a:r>
            <a:endParaRPr lang="ja-JP" altLang="en-US" sz="320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94149734-91A3-E848-B7DE-15CA1C2AD193}"/>
              </a:ext>
            </a:extLst>
          </p:cNvPr>
          <p:cNvSpPr txBox="1">
            <a:spLocks/>
          </p:cNvSpPr>
          <p:nvPr/>
        </p:nvSpPr>
        <p:spPr>
          <a:xfrm>
            <a:off x="3101544" y="3038081"/>
            <a:ext cx="8068964" cy="10552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貴重物品帶身上，其他行李依序交給美術館叔叔阿姨保管。</a:t>
            </a:r>
            <a:endParaRPr lang="ja-JP" altLang="en-US" sz="320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B71AFB5-11B5-E548-ABA0-D82DB8A29ADF}"/>
              </a:ext>
            </a:extLst>
          </p:cNvPr>
          <p:cNvSpPr txBox="1">
            <a:spLocks/>
          </p:cNvSpPr>
          <p:nvPr/>
        </p:nvSpPr>
        <p:spPr>
          <a:xfrm>
            <a:off x="1251676" y="4494841"/>
            <a:ext cx="1763371" cy="8402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chemeClr val="tx1"/>
                </a:solidFill>
              </a:rPr>
              <a:t> </a:t>
            </a:r>
            <a:r>
              <a:rPr lang="zh-TW" altLang="en-US" sz="4800" spc="3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分組</a:t>
            </a:r>
            <a:endParaRPr lang="ja-JP" altLang="en-US" sz="4800" spc="30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5C60526-6E27-D84A-938F-F0CCA06CB8AE}"/>
              </a:ext>
            </a:extLst>
          </p:cNvPr>
          <p:cNvSpPr txBox="1">
            <a:spLocks/>
          </p:cNvSpPr>
          <p:nvPr/>
        </p:nvSpPr>
        <p:spPr>
          <a:xfrm>
            <a:off x="3101544" y="4465345"/>
            <a:ext cx="8068964" cy="10552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一定要跟好自己的隊伍，不要單獨行動。</a:t>
            </a:r>
            <a:endParaRPr lang="ja-JP" altLang="en-US" sz="3200" dirty="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04653ECB-FA6B-C44E-B9AF-49BD3218B997}"/>
              </a:ext>
            </a:extLst>
          </p:cNvPr>
          <p:cNvSpPr txBox="1">
            <a:spLocks/>
          </p:cNvSpPr>
          <p:nvPr/>
        </p:nvSpPr>
        <p:spPr>
          <a:xfrm rot="20837103">
            <a:off x="10516168" y="5554483"/>
            <a:ext cx="1668163" cy="4963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粗花！</a:t>
            </a:r>
            <a:endParaRPr lang="en-US" altLang="ja-JP" b="1" dirty="0">
              <a:solidFill>
                <a:srgbClr val="C00000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4FBDFE6-386D-2B4F-8C6B-3C32DC72F1F1}"/>
              </a:ext>
            </a:extLst>
          </p:cNvPr>
          <p:cNvSpPr/>
          <p:nvPr/>
        </p:nvSpPr>
        <p:spPr>
          <a:xfrm>
            <a:off x="10832856" y="5809540"/>
            <a:ext cx="1451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dirty="0">
                <a:solidFill>
                  <a:srgbClr val="C00000"/>
                </a:solidFill>
              </a:rPr>
              <a:t> </a:t>
            </a:r>
            <a:r>
              <a:rPr lang="ja-JP" altLang="en-US" sz="7200" dirty="0">
                <a:solidFill>
                  <a:srgbClr val="C00000"/>
                </a:solidFill>
              </a:rPr>
              <a:t>➡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F950CA88-167C-6D49-9210-6404D5048DAC}"/>
              </a:ext>
            </a:extLst>
          </p:cNvPr>
          <p:cNvSpPr txBox="1">
            <a:spLocks/>
          </p:cNvSpPr>
          <p:nvPr/>
        </p:nvSpPr>
        <p:spPr>
          <a:xfrm>
            <a:off x="1251676" y="3083431"/>
            <a:ext cx="1763371" cy="840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chemeClr val="tx1"/>
                </a:solidFill>
              </a:rPr>
              <a:t> </a:t>
            </a:r>
            <a:r>
              <a:rPr lang="zh-TW" altLang="en-US" sz="4800" spc="300" dirty="0">
                <a:solidFill>
                  <a:schemeClr val="tx1"/>
                </a:solidFill>
                <a:latin typeface="Noto Sans Mono CJK JP" panose="020B0500000000000000" pitchFamily="34" charset="-128"/>
                <a:ea typeface="Noto Sans Mono CJK JP" panose="020B0500000000000000" pitchFamily="34" charset="-128"/>
              </a:rPr>
              <a:t>寄物</a:t>
            </a:r>
            <a:endParaRPr lang="ja-JP" altLang="en-US" sz="4800" spc="300">
              <a:solidFill>
                <a:schemeClr val="tx1"/>
              </a:solidFill>
              <a:latin typeface="Noto Sans Mono CJK JP" panose="020B0500000000000000" pitchFamily="34" charset="-128"/>
              <a:ea typeface="Noto Sans Mono CJK JP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060339"/>
      </p:ext>
    </p:extLst>
  </p:cSld>
  <p:clrMapOvr>
    <a:masterClrMapping/>
  </p:clrMapOvr>
</p:sld>
</file>

<file path=ppt/theme/theme1.xml><?xml version="1.0" encoding="utf-8"?>
<a:theme xmlns:a="http://schemas.openxmlformats.org/drawingml/2006/main" name="バッジ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バッジ</Template>
  <TotalTime>7334</TotalTime>
  <Words>702</Words>
  <Application>Microsoft Office PowerPoint</Application>
  <PresentationFormat>寬螢幕</PresentationFormat>
  <Paragraphs>60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Klee Medium</vt:lpstr>
      <vt:lpstr>メイリオ</vt:lpstr>
      <vt:lpstr>Noto Sans CJK JP</vt:lpstr>
      <vt:lpstr>Noto Sans CJK JP Black</vt:lpstr>
      <vt:lpstr>Noto Sans Mono CJK JP</vt:lpstr>
      <vt:lpstr>微軟正黑體</vt:lpstr>
      <vt:lpstr>Arial</vt:lpstr>
      <vt:lpstr>Gill Sans MT</vt:lpstr>
      <vt:lpstr>Impact</vt:lpstr>
      <vt:lpstr>Mistral</vt:lpstr>
      <vt:lpstr>バッジ</vt:lpstr>
      <vt:lpstr>參觀美術館之前</vt:lpstr>
      <vt:lpstr>美術館是什麼地方？</vt:lpstr>
      <vt:lpstr>在美術館我可以…</vt:lpstr>
      <vt:lpstr>在美術館我可以…</vt:lpstr>
      <vt:lpstr>在美術館我可以…</vt:lpstr>
      <vt:lpstr>在美術館我可以…</vt:lpstr>
      <vt:lpstr>PowerPoint 簡報</vt:lpstr>
      <vt:lpstr>PowerPoint 簡報</vt:lpstr>
      <vt:lpstr>抵達後的 3步驟</vt:lpstr>
      <vt:lpstr>美術館Ｑ&amp;Ａ</vt:lpstr>
      <vt:lpstr>美術館Ｑ&amp;Ａ</vt:lpstr>
      <vt:lpstr>美術館Ｑ&amp;Ａ</vt:lpstr>
      <vt:lpstr>美術館Ｑ&amp;Ａ</vt:lpstr>
      <vt:lpstr>美術館Ｑ&amp;Ａ</vt:lpstr>
      <vt:lpstr>PowerPoint 簡報</vt:lpstr>
      <vt:lpstr>準備… 出發囉~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美術館</dc:title>
  <dc:creator>Microsoft Office User</dc:creator>
  <cp:lastModifiedBy>王瑋婷</cp:lastModifiedBy>
  <cp:revision>74</cp:revision>
  <cp:lastPrinted>2020-06-10T07:41:37Z</cp:lastPrinted>
  <dcterms:created xsi:type="dcterms:W3CDTF">2020-06-03T08:29:39Z</dcterms:created>
  <dcterms:modified xsi:type="dcterms:W3CDTF">2021-09-02T08:30:08Z</dcterms:modified>
</cp:coreProperties>
</file>